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77" r:id="rId2"/>
    <p:sldId id="257" r:id="rId3"/>
    <p:sldId id="258" r:id="rId4"/>
    <p:sldId id="260" r:id="rId5"/>
    <p:sldId id="262" r:id="rId6"/>
    <p:sldId id="280" r:id="rId7"/>
    <p:sldId id="264" r:id="rId8"/>
    <p:sldId id="265" r:id="rId9"/>
    <p:sldId id="278" r:id="rId10"/>
    <p:sldId id="281" r:id="rId11"/>
    <p:sldId id="279" r:id="rId12"/>
    <p:sldId id="283" r:id="rId13"/>
    <p:sldId id="284" r:id="rId14"/>
    <p:sldId id="285" r:id="rId15"/>
    <p:sldId id="286" r:id="rId16"/>
    <p:sldId id="287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9" d="100"/>
          <a:sy n="129" d="100"/>
        </p:scale>
        <p:origin x="12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39492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;g7e471ed578_0_0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  <p:sp>
        <p:nvSpPr>
          <p:cNvPr id="5123" name="Google Shape;52;g7e471ed578_0_0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100"/>
            </a:pPr>
            <a:endParaRPr lang="ru-RU" altLang="ru-RU" sz="1100" dirty="0"/>
          </a:p>
        </p:txBody>
      </p:sp>
    </p:spTree>
    <p:extLst>
      <p:ext uri="{BB962C8B-B14F-4D97-AF65-F5344CB8AC3E}">
        <p14:creationId xmlns:p14="http://schemas.microsoft.com/office/powerpoint/2010/main" val="4109371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003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2f01a25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2f01a25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2202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2f01a2534_3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2f01a2534_3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3725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26aeea285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26aeea285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378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850755ad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850755ad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4955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850755ad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850755ad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536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ru-KZ"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4623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54;p13"/>
          <p:cNvSpPr txBox="1">
            <a:spLocks noGrp="1"/>
          </p:cNvSpPr>
          <p:nvPr>
            <p:ph type="ctrTitle"/>
          </p:nvPr>
        </p:nvSpPr>
        <p:spPr>
          <a:xfrm>
            <a:off x="779119" y="2208052"/>
            <a:ext cx="8206982" cy="838363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</a:pPr>
            <a:r>
              <a:rPr lang="ru-RU" sz="1800" b="1" dirty="0" err="1">
                <a:solidFill>
                  <a:srgbClr val="FF0000"/>
                </a:solidFill>
              </a:rPr>
              <a:t>Диазоқосылыстар</a:t>
            </a:r>
            <a:r>
              <a:rPr lang="ru-RU" sz="1800" b="1" dirty="0">
                <a:solidFill>
                  <a:srgbClr val="FF0000"/>
                </a:solidFill>
              </a:rPr>
              <a:t>. </a:t>
            </a:r>
            <a:r>
              <a:rPr lang="ru-RU" sz="1800" b="1" dirty="0" err="1">
                <a:solidFill>
                  <a:srgbClr val="FF0000"/>
                </a:solidFill>
              </a:rPr>
              <a:t>Ароматты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аминдердің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диазоттау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реакциялары</a:t>
            </a:r>
            <a:r>
              <a:rPr lang="ru-RU" sz="1800" b="1" dirty="0">
                <a:solidFill>
                  <a:srgbClr val="FF0000"/>
                </a:solidFill>
              </a:rPr>
              <a:t>. </a:t>
            </a:r>
            <a:r>
              <a:rPr lang="ru-RU" sz="1800" b="1" dirty="0" err="1">
                <a:solidFill>
                  <a:srgbClr val="FF0000"/>
                </a:solidFill>
              </a:rPr>
              <a:t>Диазоқосылыстарының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азоттың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бөлінуімен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және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ru-RU" sz="1800" b="1" dirty="0">
                <a:solidFill>
                  <a:srgbClr val="FF0000"/>
                </a:solidFill>
              </a:rPr>
              <a:t>азот </a:t>
            </a:r>
            <a:r>
              <a:rPr lang="ru-RU" sz="1800" b="1" dirty="0" err="1">
                <a:solidFill>
                  <a:srgbClr val="FF0000"/>
                </a:solidFill>
              </a:rPr>
              <a:t>бөлінбей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жүретін</a:t>
            </a:r>
            <a:r>
              <a:rPr lang="ru-RU" sz="1800" b="1" dirty="0">
                <a:solidFill>
                  <a:srgbClr val="FF0000"/>
                </a:solidFill>
              </a:rPr>
              <a:t> </a:t>
            </a:r>
            <a:r>
              <a:rPr lang="ru-RU" sz="1800" b="1" dirty="0" err="1">
                <a:solidFill>
                  <a:srgbClr val="FF0000"/>
                </a:solidFill>
              </a:rPr>
              <a:t>реакциялар</a:t>
            </a:r>
            <a:r>
              <a:rPr lang="ru-RU" sz="1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099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34137" y="3701556"/>
            <a:ext cx="8520112" cy="792162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595959"/>
              </a:buClr>
            </a:pPr>
            <a:r>
              <a:rPr lang="ru-RU" altLang="ru-RU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Дәріс</a:t>
            </a:r>
            <a:r>
              <a:rPr lang="ru-RU" alt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оқыған</a:t>
            </a:r>
            <a:r>
              <a:rPr lang="ru-RU" alt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: </a:t>
            </a:r>
            <a:r>
              <a:rPr lang="ru-RU" altLang="ru-RU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х.ғ.к</a:t>
            </a:r>
            <a:r>
              <a:rPr lang="ru-RU" alt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., </a:t>
            </a:r>
            <a:r>
              <a:rPr lang="kk-KZ" alt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доцент м.а. </a:t>
            </a:r>
            <a:r>
              <a:rPr lang="ru-RU" altLang="ru-RU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Берғанаева</a:t>
            </a:r>
            <a:r>
              <a:rPr lang="ru-RU" alt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Гүлзат</a:t>
            </a:r>
            <a:r>
              <a:rPr lang="ru-RU" alt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 </a:t>
            </a:r>
            <a:r>
              <a:rPr lang="ru-RU" altLang="ru-RU" sz="20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imes New Roman" panose="02020603050405020304" pitchFamily="18" charset="0"/>
              </a:rPr>
              <a:t>Ерғазықызы</a:t>
            </a:r>
            <a:endParaRPr lang="ru-RU" altLang="ru-RU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Times New Roman" panose="02020603050405020304" pitchFamily="18" charset="0"/>
            </a:endParaRPr>
          </a:p>
        </p:txBody>
      </p:sp>
      <p:sp>
        <p:nvSpPr>
          <p:cNvPr id="4101" name="Прямоугольник 2"/>
          <p:cNvSpPr>
            <a:spLocks noChangeArrowheads="1"/>
          </p:cNvSpPr>
          <p:nvPr/>
        </p:nvSpPr>
        <p:spPr bwMode="auto">
          <a:xfrm>
            <a:off x="1866312" y="322984"/>
            <a:ext cx="54557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ə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л-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Фараби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атындағы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Қазақ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Ұлттық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Университеті</a:t>
            </a:r>
            <a:endParaRPr lang="ru-RU" altLang="ru-RU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/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жəне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химиялық</a:t>
            </a:r>
            <a:r>
              <a:rPr lang="ru-RU" altLang="ru-R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технология </a:t>
            </a:r>
            <a:r>
              <a:rPr lang="ru-RU" altLang="ru-RU" sz="1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факультеті</a:t>
            </a:r>
            <a:endParaRPr lang="ru-RU" altLang="ru-RU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61" y="104279"/>
            <a:ext cx="1227755" cy="1353568"/>
          </a:xfrm>
          <a:prstGeom prst="rect">
            <a:avLst/>
          </a:prstGeom>
        </p:spPr>
      </p:pic>
      <p:pic>
        <p:nvPicPr>
          <p:cNvPr id="11" name="Picture 4" descr="https://ihn.kz/images/chem-lab-coop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66" y="137684"/>
            <a:ext cx="1286759" cy="128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2"/>
          <p:cNvSpPr txBox="1">
            <a:spLocks/>
          </p:cNvSpPr>
          <p:nvPr/>
        </p:nvSpPr>
        <p:spPr>
          <a:xfrm>
            <a:off x="3583400" y="1468160"/>
            <a:ext cx="1299210" cy="32060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70" dirty="0">
                <a:latin typeface="Calibri" panose="020F0502020204030204" pitchFamily="34" charset="0"/>
              </a:rPr>
              <a:t>Д</a:t>
            </a:r>
            <a:r>
              <a:rPr lang="en-US" sz="2000" b="1" spc="-70" dirty="0">
                <a:latin typeface="Calibri" panose="020F0502020204030204" pitchFamily="34" charset="0"/>
              </a:rPr>
              <a:t>ə</a:t>
            </a:r>
            <a:r>
              <a:rPr lang="ru-RU" sz="2000" b="1" spc="-70" dirty="0" err="1">
                <a:latin typeface="Calibri" panose="020F0502020204030204" pitchFamily="34" charset="0"/>
              </a:rPr>
              <a:t>ріс</a:t>
            </a:r>
            <a:r>
              <a:rPr lang="ru-RU" sz="2000" b="1" spc="-45" dirty="0">
                <a:latin typeface="Calibri" panose="020F0502020204030204" pitchFamily="34" charset="0"/>
              </a:rPr>
              <a:t> </a:t>
            </a:r>
            <a:r>
              <a:rPr lang="en-US" sz="2000" b="1" dirty="0">
                <a:latin typeface="Calibri" panose="020F0502020204030204" pitchFamily="34" charset="0"/>
              </a:rPr>
              <a:t>13</a:t>
            </a:r>
            <a:endParaRPr lang="ru-RU" sz="2000" b="1" dirty="0">
              <a:latin typeface="Calibri" panose="020F0502020204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1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1226178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9" y="2829386"/>
            <a:ext cx="5412348" cy="14147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408" y="98242"/>
            <a:ext cx="5138006" cy="3008805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761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2902" y="88374"/>
            <a:ext cx="56337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Диазоқосылыстарының азот бөлінбей жүретін реакциялар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283" y="619290"/>
            <a:ext cx="23952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Тотықсыздану реакциясы</a:t>
            </a:r>
            <a:endParaRPr lang="ru-RU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88" y="980349"/>
            <a:ext cx="6211167" cy="307700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68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25865"/>
          <a:stretch/>
        </p:blipFill>
        <p:spPr>
          <a:xfrm>
            <a:off x="544863" y="722363"/>
            <a:ext cx="6905716" cy="96264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4863" y="195135"/>
            <a:ext cx="2342308" cy="3806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Азобірігу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реакциясы</a:t>
            </a:r>
            <a:r>
              <a:rPr lang="ru-RU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="1" baseline="-250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1340" y="1598713"/>
            <a:ext cx="11352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диазокомпонент</a:t>
            </a:r>
            <a:endParaRPr lang="ru-RU" sz="1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6537" y="1598713"/>
            <a:ext cx="98777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азокомпонент</a:t>
            </a:r>
            <a:endParaRPr lang="ru-RU" sz="10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5161" y="1604071"/>
            <a:ext cx="9028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азоқосылыс</a:t>
            </a:r>
            <a:endParaRPr lang="ru-RU" sz="1000" b="1" dirty="0">
              <a:solidFill>
                <a:srgbClr val="FF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10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</a:t>
            </a:r>
            <a:r>
              <a:rPr lang="ru-RU" sz="1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000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</a:t>
            </a:r>
            <a:r>
              <a:rPr lang="ru-RU" sz="1000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4863" y="2260580"/>
            <a:ext cx="68711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u="sng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Азобірігу</a:t>
            </a:r>
            <a:r>
              <a:rPr lang="ru-RU" sz="12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u="sng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реакцияның</a:t>
            </a:r>
            <a:r>
              <a:rPr lang="ru-RU" sz="12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200" b="1" u="sng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маңызы</a:t>
            </a:r>
            <a:r>
              <a:rPr lang="ru-RU" sz="1200" b="1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1200" u="sng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Фенолдарды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біріншілік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екіншілік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үшіншілік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аминдерді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сондай-ақ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олардың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негізіндегі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дәрілік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заттарды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анықтау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lvl="0" indent="-342900">
              <a:buFont typeface="+mj-lt"/>
              <a:buAutoNum type="arabicPeriod"/>
            </a:pP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Азобояғыштарын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қышқыл-негіз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индикаторларын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3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859" y="179101"/>
            <a:ext cx="5791519" cy="1422201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13</a:t>
            </a:fld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E669D4-D081-4F0F-5894-4E0462D56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61" y="1701296"/>
            <a:ext cx="5287113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5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53" y="621093"/>
            <a:ext cx="6452811" cy="38843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78082" y="135301"/>
            <a:ext cx="13356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Азобояғыштар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68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61" y="616381"/>
            <a:ext cx="4960835" cy="1628073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579" y="2756021"/>
            <a:ext cx="5044198" cy="1155962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966903" y="123717"/>
            <a:ext cx="2084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Метилоранждың</a:t>
            </a:r>
            <a:r>
              <a:rPr lang="ru-RU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түзілуі</a:t>
            </a:r>
            <a:endParaRPr lang="en-US" dirty="0">
              <a:solidFill>
                <a:srgbClr val="FF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19612" y="1230362"/>
            <a:ext cx="1021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Диазобензол</a:t>
            </a:r>
          </a:p>
          <a:p>
            <a:pPr algn="ctr"/>
            <a:r>
              <a:rPr lang="kk-KZ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сульфоқышқылы</a:t>
            </a:r>
            <a:endParaRPr lang="en-US" sz="9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3969" y="922364"/>
            <a:ext cx="3437189" cy="985328"/>
          </a:xfrm>
          <a:prstGeom prst="rect">
            <a:avLst/>
          </a:prstGeom>
          <a:ln w="19050">
            <a:solidFill>
              <a:srgbClr val="339933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392" y="2112107"/>
            <a:ext cx="2702416" cy="88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6645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16</a:t>
            </a:fld>
            <a:endParaRPr lang="en-US"/>
          </a:p>
        </p:txBody>
      </p:sp>
      <p:pic>
        <p:nvPicPr>
          <p:cNvPr id="1026" name="Picture 2" descr="https://avatars.mds.yandex.net/i?id=51665a8dad6435fcc1f4093056f0eeb0-390584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93" y="805054"/>
            <a:ext cx="4572000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1894" y="320930"/>
            <a:ext cx="28584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Оранжевый ІІ </a:t>
            </a:r>
            <a:r>
              <a:rPr lang="ru-RU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бояғыштың</a:t>
            </a:r>
            <a:r>
              <a:rPr lang="ru-RU" b="1" dirty="0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solidFill>
                  <a:srgbClr val="FF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түзілуі</a:t>
            </a:r>
            <a:endParaRPr lang="en-US" dirty="0">
              <a:solidFill>
                <a:srgbClr val="FF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2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11700" y="299450"/>
            <a:ext cx="415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0070C0"/>
                </a:solidFill>
              </a:rPr>
              <a:t>Жоспар: </a:t>
            </a:r>
            <a:endParaRPr sz="1800" b="1" dirty="0">
              <a:solidFill>
                <a:srgbClr val="0070C0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229996" y="766467"/>
            <a:ext cx="7534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ru" sz="1600" b="1" dirty="0">
                <a:solidFill>
                  <a:schemeClr val="dk1"/>
                </a:solidFill>
              </a:rPr>
              <a:t>Диазоқосылыстар туралы түсінік.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ru" sz="1600" b="1" dirty="0">
                <a:solidFill>
                  <a:schemeClr val="dk1"/>
                </a:solidFill>
              </a:rPr>
              <a:t>Электрондық құрылымның ерекшеліктері. 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kk-KZ" sz="1600" b="1" dirty="0">
                <a:solidFill>
                  <a:schemeClr val="dk1"/>
                </a:solidFill>
              </a:rPr>
              <a:t>Біріншілік а</a:t>
            </a:r>
            <a:r>
              <a:rPr lang="ru" sz="1600" b="1" dirty="0">
                <a:solidFill>
                  <a:schemeClr val="dk1"/>
                </a:solidFill>
              </a:rPr>
              <a:t>роматты аминдердің диазоттау реакциялары. 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AutoNum type="arabicPeriod"/>
            </a:pPr>
            <a:r>
              <a:rPr lang="ru" sz="1600" b="1" dirty="0">
                <a:solidFill>
                  <a:schemeClr val="dk1"/>
                </a:solidFill>
              </a:rPr>
              <a:t>Диазоқосылыстарының азоттың бөлінуімен жүретін реакциялар.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AutoNum type="arabicPeriod"/>
            </a:pPr>
            <a:r>
              <a:rPr lang="ru" sz="1600" b="1" dirty="0">
                <a:solidFill>
                  <a:schemeClr val="dk1"/>
                </a:solidFill>
              </a:rPr>
              <a:t>Диазоқосылыстарының азот бөлінбей жүретін реакциялар.</a:t>
            </a:r>
            <a:endParaRPr sz="16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600" b="1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2</a:t>
            </a:fld>
            <a:endParaRPr lang="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153900"/>
            <a:ext cx="5934900" cy="4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rgbClr val="FF0000"/>
                </a:solidFill>
              </a:rPr>
              <a:t>Ди(азо)қосылыстар</a:t>
            </a:r>
            <a:endParaRPr sz="2000" b="1" dirty="0">
              <a:solidFill>
                <a:srgbClr val="FF0000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636174"/>
            <a:ext cx="8076598" cy="13437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buClr>
                <a:schemeClr val="dk1"/>
              </a:buClr>
              <a:buSzPts val="1100"/>
              <a:buNone/>
            </a:pPr>
            <a:r>
              <a:rPr lang="ru-RU" sz="1600" dirty="0" err="1">
                <a:solidFill>
                  <a:srgbClr val="000000"/>
                </a:solidFill>
              </a:rPr>
              <a:t>Біріншілік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ароматты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аминдердің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туындыларының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арасында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неғұрлым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маңыздыларының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бірі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</a:rPr>
              <a:t>диазоқосылыстар</a:t>
            </a:r>
            <a:r>
              <a:rPr lang="ru-RU" sz="1600" dirty="0">
                <a:solidFill>
                  <a:srgbClr val="000000"/>
                </a:solidFill>
              </a:rPr>
              <a:t> мен </a:t>
            </a:r>
            <a:r>
              <a:rPr lang="ru-RU" sz="1600" b="1" i="1" dirty="0" err="1">
                <a:solidFill>
                  <a:srgbClr val="0070C0"/>
                </a:solidFill>
              </a:rPr>
              <a:t>азоқосылыстар</a:t>
            </a:r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болып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табылады</a:t>
            </a:r>
            <a:r>
              <a:rPr lang="ru-RU" sz="1600" dirty="0">
                <a:solidFill>
                  <a:srgbClr val="000000"/>
                </a:solidFill>
              </a:rPr>
              <a:t>. </a:t>
            </a:r>
            <a:r>
              <a:rPr lang="ru-RU" sz="1600" dirty="0" err="1">
                <a:solidFill>
                  <a:srgbClr val="000000"/>
                </a:solidFill>
              </a:rPr>
              <a:t>Екеуі</a:t>
            </a:r>
            <a:r>
              <a:rPr lang="ru-RU" sz="1600" dirty="0">
                <a:solidFill>
                  <a:srgbClr val="000000"/>
                </a:solidFill>
              </a:rPr>
              <a:t> де </a:t>
            </a:r>
            <a:r>
              <a:rPr lang="ru-RU" sz="1600" i="1" dirty="0" err="1">
                <a:solidFill>
                  <a:srgbClr val="000000"/>
                </a:solidFill>
              </a:rPr>
              <a:t>азо-топшасы</a:t>
            </a:r>
            <a:r>
              <a:rPr lang="ru-RU" sz="1600" i="1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деп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аталатын</a:t>
            </a:r>
            <a:r>
              <a:rPr lang="ru-RU" sz="1600" dirty="0">
                <a:solidFill>
                  <a:srgbClr val="000000"/>
                </a:solidFill>
              </a:rPr>
              <a:t> -</a:t>
            </a:r>
            <a:r>
              <a:rPr lang="en-US" sz="1600" dirty="0">
                <a:solidFill>
                  <a:srgbClr val="000000"/>
                </a:solidFill>
              </a:rPr>
              <a:t>N=N- </a:t>
            </a:r>
            <a:r>
              <a:rPr lang="ru-RU" sz="1600" dirty="0" err="1">
                <a:solidFill>
                  <a:srgbClr val="000000"/>
                </a:solidFill>
              </a:rPr>
              <a:t>екі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атомнан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тұратын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екі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валентті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топтан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dirty="0" err="1">
                <a:solidFill>
                  <a:srgbClr val="000000"/>
                </a:solidFill>
              </a:rPr>
              <a:t>тұрады</a:t>
            </a:r>
            <a:r>
              <a:rPr lang="ru-RU" sz="1600" dirty="0">
                <a:solidFill>
                  <a:srgbClr val="000000"/>
                </a:solidFill>
              </a:rPr>
              <a:t>.</a:t>
            </a: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kk-KZ" sz="1600" dirty="0">
              <a:solidFill>
                <a:srgbClr val="000000"/>
              </a:solidFill>
            </a:endParaRPr>
          </a:p>
          <a:p>
            <a:pPr marL="114300" indent="0">
              <a:buNone/>
            </a:pPr>
            <a:r>
              <a:rPr lang="ru-RU" sz="1600" b="1" dirty="0"/>
              <a:t>    </a:t>
            </a:r>
            <a:endParaRPr lang="ru-RU" sz="1600" dirty="0">
              <a:solidFill>
                <a:srgbClr val="000000"/>
              </a:solidFill>
            </a:endParaRPr>
          </a:p>
          <a:p>
            <a:pPr marL="0" lvl="0" indent="0" algn="just">
              <a:buClr>
                <a:schemeClr val="dk1"/>
              </a:buClr>
              <a:buSzPts val="1100"/>
              <a:buNone/>
            </a:pPr>
            <a:endParaRPr lang="ru-RU"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31673" y="2149015"/>
            <a:ext cx="2149973" cy="666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8680" marR="14605" indent="-445135" algn="ctr">
              <a:lnSpc>
                <a:spcPts val="1595"/>
              </a:lnSpc>
              <a:spcBef>
                <a:spcPts val="620"/>
              </a:spcBef>
            </a:pPr>
            <a:r>
              <a:rPr lang="ru-RU" sz="1600" b="1" dirty="0" err="1">
                <a:solidFill>
                  <a:srgbClr val="3399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</a:t>
            </a:r>
            <a:r>
              <a:rPr lang="ru-RU" sz="1600" b="1" dirty="0">
                <a:solidFill>
                  <a:srgbClr val="3399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–N=N–</a:t>
            </a:r>
            <a:r>
              <a:rPr lang="ru-RU" sz="1600" b="1" dirty="0" err="1">
                <a:solidFill>
                  <a:srgbClr val="3399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</a:t>
            </a:r>
            <a:r>
              <a:rPr lang="ru-RU" sz="1600" b="1" baseline="30000" dirty="0">
                <a:solidFill>
                  <a:srgbClr val="33993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’</a:t>
            </a:r>
          </a:p>
          <a:p>
            <a:pPr marL="868680" marR="14605" indent="-445135" algn="ctr"/>
            <a:endParaRPr lang="ru-RU" sz="800" b="1" dirty="0">
              <a:solidFill>
                <a:srgbClr val="339933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ru-RU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</a:t>
            </a:r>
            <a:r>
              <a:rPr lang="ru-RU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Азоқосылыс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9385" y="2149015"/>
            <a:ext cx="2013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ru-RU" sz="1600" b="1" dirty="0" err="1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ru-RU" sz="1600" b="1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–N=N–OH</a:t>
            </a:r>
          </a:p>
          <a:p>
            <a:pPr marL="114300" indent="0">
              <a:buNone/>
            </a:pPr>
            <a:endParaRPr lang="ru-RU" sz="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14300" indent="0">
              <a:buNone/>
            </a:pP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Диазоқосылыс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0488" y="3086433"/>
            <a:ext cx="8497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Қышқыл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ортада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диазоқосылыстар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диазоний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1" i="1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тұздары</a:t>
            </a:r>
            <a:r>
              <a:rPr lang="ru-RU" sz="1600" b="1" i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түрінде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endParaRPr lang="kk-KZ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Диазоний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тұздарының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жалпы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формуласы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1600" b="1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ArN</a:t>
            </a:r>
            <a:r>
              <a:rPr lang="ru-RU" sz="1600" b="1" baseline="-25000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1600" b="1" baseline="30000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ru-RU" sz="1600" b="1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ru-RU" sz="1600" b="1" baseline="30000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1600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мұнда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кез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келген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ароматтық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радикал, </a:t>
            </a:r>
          </a:p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Х</a:t>
            </a:r>
            <a:r>
              <a:rPr lang="ru-RU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-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аниондар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</a:t>
            </a:r>
            <a:r>
              <a:rPr lang="ru-RU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NO</a:t>
            </a:r>
            <a:r>
              <a:rPr lang="ru-RU" sz="1600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u-RU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HSO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ru-RU" sz="1600" baseline="30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 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т.б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049" y="3759130"/>
            <a:ext cx="1495634" cy="628738"/>
          </a:xfrm>
          <a:prstGeom prst="rect">
            <a:avLst/>
          </a:prstGeom>
          <a:ln w="28575">
            <a:solidFill>
              <a:srgbClr val="339933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3</a:t>
            </a:fld>
            <a:endParaRPr lang="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/>
        </p:nvSpPr>
        <p:spPr>
          <a:xfrm>
            <a:off x="467073" y="354373"/>
            <a:ext cx="7727400" cy="5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Диазоқосылыстардың электрондық құрылымның ерекшеліктері</a:t>
            </a:r>
            <a:endParaRPr sz="18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3384333" y="1280966"/>
            <a:ext cx="4985700" cy="1730400"/>
          </a:xfrm>
          <a:prstGeom prst="rect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Азот атомдары </a:t>
            </a:r>
            <a:r>
              <a:rPr lang="ru" sz="15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sp-гибридті </a:t>
            </a:r>
            <a:r>
              <a:rPr lang="ru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күйде болады.</a:t>
            </a:r>
            <a:endParaRPr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238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ru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Диазокатиондағы </a:t>
            </a:r>
            <a:r>
              <a:rPr lang="ru" sz="15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оң заряд азот атомдарының екеуінде таралған,</a:t>
            </a:r>
            <a:r>
              <a:rPr lang="ru" sz="15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бірақ ароматты радикалмен байланысқан азот атомындағы оң заряд шамасы шеткі азот атомындағы оң заряд шамасынан үлкен болады.</a:t>
            </a:r>
            <a:endParaRPr sz="15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708300" y="3108325"/>
            <a:ext cx="291000" cy="29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4</a:t>
            </a:fld>
            <a:endParaRPr lang="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06" y="1280966"/>
            <a:ext cx="2676033" cy="16292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/>
        </p:nvSpPr>
        <p:spPr>
          <a:xfrm>
            <a:off x="665815" y="325189"/>
            <a:ext cx="69873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kk-KZ" sz="18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Біріншілік ароматты аминдердің диазоттау реакциялары </a:t>
            </a:r>
          </a:p>
          <a:p>
            <a:pPr algn="ctr"/>
            <a:r>
              <a:rPr lang="kk-KZ" sz="1800" b="1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(а</a:t>
            </a:r>
            <a:r>
              <a:rPr lang="ru" sz="1800" b="1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роматты диазоқосылыстарды алу, </a:t>
            </a:r>
            <a:r>
              <a:rPr lang="ru-RU" sz="1800" b="1" spc="-27" dirty="0" err="1">
                <a:solidFill>
                  <a:srgbClr val="339933"/>
                </a:solidFill>
                <a:latin typeface="Microsoft Sans Serif"/>
                <a:ea typeface="Calibri" panose="020F0502020204030204" pitchFamily="34" charset="0"/>
                <a:cs typeface="Microsoft Sans Serif"/>
              </a:rPr>
              <a:t>Грисс</a:t>
            </a:r>
            <a:r>
              <a:rPr lang="ru-RU" sz="1800" b="1" spc="-27" dirty="0">
                <a:solidFill>
                  <a:srgbClr val="339933"/>
                </a:solidFill>
                <a:latin typeface="Microsoft Sans Serif"/>
                <a:ea typeface="Calibri" panose="020F0502020204030204" pitchFamily="34" charset="0"/>
                <a:cs typeface="Microsoft Sans Serif"/>
              </a:rPr>
              <a:t>,</a:t>
            </a:r>
            <a:r>
              <a:rPr lang="ru-RU" sz="1800" b="1" spc="-20" dirty="0">
                <a:solidFill>
                  <a:srgbClr val="339933"/>
                </a:solidFill>
                <a:latin typeface="Microsoft Sans Serif"/>
                <a:ea typeface="Calibri" panose="020F0502020204030204" pitchFamily="34" charset="0"/>
                <a:cs typeface="Microsoft Sans Serif"/>
              </a:rPr>
              <a:t> </a:t>
            </a:r>
            <a:r>
              <a:rPr lang="ru-RU" sz="1800" b="1" spc="-7" dirty="0">
                <a:solidFill>
                  <a:srgbClr val="339933"/>
                </a:solidFill>
                <a:latin typeface="Microsoft Sans Serif"/>
                <a:ea typeface="Calibri" panose="020F0502020204030204" pitchFamily="34" charset="0"/>
                <a:cs typeface="Microsoft Sans Serif"/>
              </a:rPr>
              <a:t>1858</a:t>
            </a:r>
            <a:r>
              <a:rPr lang="ru-RU" sz="1800" b="1" spc="-13" dirty="0">
                <a:solidFill>
                  <a:srgbClr val="339933"/>
                </a:solidFill>
                <a:latin typeface="Microsoft Sans Serif"/>
                <a:ea typeface="Calibri" panose="020F0502020204030204" pitchFamily="34" charset="0"/>
                <a:cs typeface="Microsoft Sans Serif"/>
              </a:rPr>
              <a:t> </a:t>
            </a:r>
            <a:r>
              <a:rPr lang="ru-RU" sz="1800" b="1" spc="-47" dirty="0">
                <a:solidFill>
                  <a:srgbClr val="339933"/>
                </a:solidFill>
                <a:latin typeface="Microsoft Sans Serif"/>
                <a:ea typeface="Calibri" panose="020F0502020204030204" pitchFamily="34" charset="0"/>
                <a:cs typeface="Microsoft Sans Serif"/>
              </a:rPr>
              <a:t>ж</a:t>
            </a:r>
            <a:r>
              <a:rPr lang="ru" sz="1800" b="1" dirty="0">
                <a:solidFill>
                  <a:srgbClr val="33993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sz="1800" b="1" dirty="0">
              <a:solidFill>
                <a:srgbClr val="33993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2399" y="1392637"/>
            <a:ext cx="6124581" cy="174149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5</a:t>
            </a:fld>
            <a:endParaRPr lang="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67" y="936551"/>
            <a:ext cx="6477904" cy="24863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0326" y="220555"/>
            <a:ext cx="77043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тұздарының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атаулары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бастапқы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қосылыс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радикалының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диазоний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жалғауын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анионның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атын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көрсету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жасалады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6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342527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/>
          <p:nvPr/>
        </p:nvSpPr>
        <p:spPr>
          <a:xfrm>
            <a:off x="298284" y="91261"/>
            <a:ext cx="6679500" cy="4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Диазоттау реакциясының механизмі (S</a:t>
            </a:r>
            <a:r>
              <a:rPr lang="ru" sz="1600" b="1" baseline="-25000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ru" sz="1600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азот атомы бойынша)</a:t>
            </a:r>
            <a:endParaRPr dirty="0">
              <a:solidFill>
                <a:srgbClr val="274E1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oogle Shape;115;p20"/>
          <p:cNvPicPr preferRelativeResize="0"/>
          <p:nvPr/>
        </p:nvPicPr>
        <p:blipFill rotWithShape="1">
          <a:blip r:embed="rId3">
            <a:alphaModFix/>
          </a:blip>
          <a:srcRect t="13396" b="17476"/>
          <a:stretch/>
        </p:blipFill>
        <p:spPr>
          <a:xfrm>
            <a:off x="388968" y="742381"/>
            <a:ext cx="7306025" cy="914400"/>
          </a:xfrm>
          <a:prstGeom prst="rect">
            <a:avLst/>
          </a:prstGeom>
          <a:noFill/>
          <a:ln w="19050">
            <a:solidFill>
              <a:srgbClr val="339933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13" y="1764094"/>
            <a:ext cx="9144000" cy="330808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7</a:t>
            </a:fld>
            <a:endParaRPr lang="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/>
        </p:nvSpPr>
        <p:spPr>
          <a:xfrm>
            <a:off x="399000" y="72775"/>
            <a:ext cx="6938100" cy="4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 dirty="0">
                <a:solidFill>
                  <a:srgbClr val="274E1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Диазоттау реакцияны  өткізу шаралары: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55450" y="445950"/>
            <a:ext cx="8346000" cy="4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Реакцияны 0°С-тан -5°С-қа дейінгі аралықга қоспаны араластыра жүргізеді.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Себебі: </a:t>
            </a:r>
            <a:r>
              <a:rPr lang="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Жоғары температурада азотты қышқыл ж/е диазоний тұздары ыдырайды.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  Минералды қышқылды артығымен алу қажет (〜2,5-3 моль 1 моль аминге). 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Себебі: </a:t>
            </a:r>
            <a:r>
              <a:rPr lang="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Қосалқы заттардың түзілуіне жол бермеу. М-лы: қышқыл жеткіліксіз болған жағдайда диазоаминоқосылыстың түзілуі байқалады: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  Диазоттаудың аяқталғанын артық азотты қышқылының болуымен анықталады (йодкрахмал     </a:t>
            </a:r>
          </a:p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қағазы арқылы).</a:t>
            </a:r>
            <a:endParaRPr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6715" y="1169937"/>
            <a:ext cx="3338574" cy="100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4339"/>
          <a:stretch/>
        </p:blipFill>
        <p:spPr>
          <a:xfrm>
            <a:off x="1702100" y="3085950"/>
            <a:ext cx="5200875" cy="55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 rotWithShape="1">
          <a:blip r:embed="rId7">
            <a:alphaModFix/>
          </a:blip>
          <a:srcRect b="10610"/>
          <a:stretch/>
        </p:blipFill>
        <p:spPr>
          <a:xfrm>
            <a:off x="759400" y="4073280"/>
            <a:ext cx="6938101" cy="7760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Номер слайда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8</a:t>
            </a:fld>
            <a:endParaRPr lang="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5065" y="919913"/>
            <a:ext cx="2884894" cy="1271626"/>
          </a:xfrm>
          <a:prstGeom prst="rect">
            <a:avLst/>
          </a:prstGeom>
          <a:ln w="19050">
            <a:solidFill>
              <a:srgbClr val="339933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449643" y="111045"/>
            <a:ext cx="6629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Ароматты диазоний тұздардың  азот бөлінуімен жүретін реакциялар</a:t>
            </a:r>
            <a:endParaRPr lang="ru-RU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3026" y="2335414"/>
            <a:ext cx="36689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" sz="1200" b="1" dirty="0">
                <a:solidFill>
                  <a:srgbClr val="38761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Гаттерман-Зандмейер реакциясы </a:t>
            </a:r>
          </a:p>
          <a:p>
            <a:r>
              <a:rPr lang="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Бұл реакция бойынша диазотопшаны галогендерге, </a:t>
            </a: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CN</a:t>
            </a:r>
            <a:r>
              <a:rPr lang="ru" sz="1200" b="1" baseline="30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SCN</a:t>
            </a:r>
            <a:r>
              <a:rPr lang="ru" sz="1200" b="1" baseline="30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" sz="12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N0</a:t>
            </a:r>
            <a:r>
              <a:rPr lang="ru" sz="1200" baseline="-25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" sz="1200" b="1" baseline="30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жэне т.б. топшаларға алмастырады. Реакцияға катализатор ретінде </a:t>
            </a:r>
            <a:r>
              <a:rPr lang="ru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 ұнтағы </a:t>
            </a:r>
            <a:r>
              <a:rPr lang="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немесе </a:t>
            </a:r>
            <a:r>
              <a:rPr lang="ru" sz="12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мыстың сәйкес тұздары </a:t>
            </a:r>
            <a:r>
              <a:rPr lang="ru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қолданылады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582" y="476092"/>
            <a:ext cx="5138778" cy="443453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20203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446</Words>
  <Application>Microsoft Office PowerPoint</Application>
  <PresentationFormat>Экран (16:9)</PresentationFormat>
  <Paragraphs>86</Paragraphs>
  <Slides>16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Microsoft Sans Serif</vt:lpstr>
      <vt:lpstr>Simple Light</vt:lpstr>
      <vt:lpstr>Диазоқосылыстар. Ароматты аминдердің диазоттау реакциялары. Диазоқосылыстарының азоттың бөлінуімен және  азот бөлінбей жүретін реакциялар.</vt:lpstr>
      <vt:lpstr>Жоспар: </vt:lpstr>
      <vt:lpstr>Ди(азо)қосылыстар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Диазоқосылыстар. Ароматты аминдердің диазоттау реакциялары. Диазоқосылыстарының азоттың бөлінуімен және  азот бөлінбей жүретін реакциялар.</dc:title>
  <dc:creator>user</dc:creator>
  <cp:lastModifiedBy>Берганаева Гульзат</cp:lastModifiedBy>
  <cp:revision>21</cp:revision>
  <dcterms:modified xsi:type="dcterms:W3CDTF">2025-09-18T23:00:33Z</dcterms:modified>
</cp:coreProperties>
</file>